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7" r:id="rId5"/>
  </p:sldIdLst>
  <p:sldSz cx="7561263" cy="106934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A5"/>
    <a:srgbClr val="0070C0"/>
    <a:srgbClr val="0000FF"/>
    <a:srgbClr val="002D86"/>
    <a:srgbClr val="000099"/>
    <a:srgbClr val="003399"/>
    <a:srgbClr val="7B7B7B"/>
    <a:srgbClr val="626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7" autoAdjust="0"/>
  </p:normalViewPr>
  <p:slideViewPr>
    <p:cSldViewPr showGuides="1">
      <p:cViewPr varScale="1">
        <p:scale>
          <a:sx n="71" d="100"/>
          <a:sy n="71" d="100"/>
        </p:scale>
        <p:origin x="3114" y="54"/>
      </p:cViewPr>
      <p:guideLst>
        <p:guide orient="horz" pos="6735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54E45956-2574-4290-9EBC-720F36A53AE6}" type="datetimeFigureOut">
              <a:rPr lang="ko-KR" altLang="en-US" smtClean="0"/>
              <a:t>2024-08-22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289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59173052-E2E5-4224-B3B0-232C9BFF0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87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73052-E2E5-4224-B3B0-232C9BFF06CA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829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B77A-0FD3-4268-99D5-F8A625E44D7F}" type="datetimeFigureOut">
              <a:rPr lang="ko-KR" altLang="en-US" smtClean="0"/>
              <a:t>2024-08-22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6B77A-0FD3-4268-99D5-F8A625E44D7F}" type="datetimeFigureOut">
              <a:rPr lang="ko-KR" altLang="en-US" smtClean="0"/>
              <a:t>2024-08-22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69F0C-C09A-4285-B53D-B3DB3EDDE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" y="15531"/>
            <a:ext cx="7559758" cy="10819308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805274" y="2766252"/>
            <a:ext cx="2088232" cy="40486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『</a:t>
            </a:r>
            <a:r>
              <a:rPr lang="ko-KR" altLang="en-US" sz="15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신한 </a:t>
            </a:r>
            <a:r>
              <a:rPr lang="ko-KR" altLang="en-US" sz="1500" dirty="0" err="1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연금라운지</a:t>
            </a:r>
            <a:r>
              <a:rPr lang="en-US" altLang="ko-KR" sz="15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』</a:t>
            </a:r>
            <a:r>
              <a:rPr lang="ko-KR" altLang="en-US" sz="15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란</a:t>
            </a:r>
            <a:r>
              <a:rPr lang="en-US" altLang="ko-KR" sz="15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?</a:t>
            </a:r>
            <a:endParaRPr lang="ko-KR" altLang="en-US" sz="1500" dirty="0"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816715" y="4277278"/>
            <a:ext cx="2088232" cy="40486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9</a:t>
            </a:r>
            <a:r>
              <a:rPr lang="ko-KR" altLang="en-US" sz="15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월 세미나 일정</a:t>
            </a:r>
            <a:endParaRPr lang="ko-KR" altLang="en-US" sz="1500" dirty="0"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834293" y="8300503"/>
            <a:ext cx="2088232" cy="40486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dirty="0" err="1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예약방법</a:t>
            </a:r>
            <a:r>
              <a:rPr lang="ko-KR" altLang="en-US" sz="15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 및 위치</a:t>
            </a:r>
            <a:endParaRPr lang="ko-KR" altLang="en-US" sz="1500" dirty="0"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2525" y="4215997"/>
            <a:ext cx="350943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900" dirty="0" smtClean="0">
                <a:latin typeface="원신한 Light" panose="020B0303000000000000" pitchFamily="50" charset="-127"/>
                <a:ea typeface="원신한 Light" panose="020B0303000000000000" pitchFamily="50" charset="-127"/>
              </a:rPr>
              <a:t>※ </a:t>
            </a:r>
            <a:r>
              <a:rPr lang="ko-KR" altLang="en-US" sz="900" dirty="0" smtClean="0">
                <a:latin typeface="원신한 Light" panose="020B0303000000000000" pitchFamily="50" charset="-127"/>
                <a:ea typeface="원신한 Light" panose="020B0303000000000000" pitchFamily="50" charset="-127"/>
              </a:rPr>
              <a:t>개별 상담 및 세미나 참석은 사전예약 필요</a:t>
            </a:r>
            <a:endParaRPr lang="en-US" altLang="ko-KR" sz="900" dirty="0" smtClean="0"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ko-KR" sz="9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※</a:t>
            </a:r>
            <a:r>
              <a:rPr lang="en-US" altLang="ko-KR" sz="9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</a:t>
            </a:r>
            <a:r>
              <a:rPr lang="ko-KR" altLang="en-US" sz="9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세미나는 선착순 예약으로 조기 마감될 수 </a:t>
            </a:r>
            <a:r>
              <a:rPr lang="ko-KR" altLang="en-US" sz="900" dirty="0" smtClean="0">
                <a:latin typeface="원신한 Light" panose="020B0303000000000000" pitchFamily="50" charset="-127"/>
                <a:ea typeface="원신한 Light" panose="020B0303000000000000" pitchFamily="50" charset="-127"/>
              </a:rPr>
              <a:t>있음</a:t>
            </a:r>
            <a:endParaRPr lang="en-US" altLang="ko-KR" sz="900" dirty="0" smtClean="0"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ko-KR" sz="900" dirty="0" smtClean="0">
                <a:latin typeface="원신한 Light" panose="020B0303000000000000" pitchFamily="50" charset="-127"/>
                <a:ea typeface="원신한 Light" panose="020B0303000000000000" pitchFamily="50" charset="-127"/>
              </a:rPr>
              <a:t>※</a:t>
            </a:r>
            <a:r>
              <a:rPr lang="en-US" altLang="ko-KR" sz="9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</a:t>
            </a:r>
            <a:r>
              <a:rPr lang="ko-KR" altLang="en-US" sz="900" dirty="0" smtClean="0">
                <a:latin typeface="원신한 Light" panose="020B0303000000000000" pitchFamily="50" charset="-127"/>
                <a:ea typeface="원신한 Light" panose="020B0303000000000000" pitchFamily="50" charset="-127"/>
              </a:rPr>
              <a:t>복수 신청가능</a:t>
            </a:r>
            <a:r>
              <a:rPr lang="en-US" altLang="ko-KR" sz="900" dirty="0" smtClean="0">
                <a:latin typeface="원신한 Light" panose="020B0303000000000000" pitchFamily="50" charset="-127"/>
                <a:ea typeface="원신한 Light" panose="020B0303000000000000" pitchFamily="50" charset="-127"/>
              </a:rPr>
              <a:t>, </a:t>
            </a:r>
            <a:r>
              <a:rPr lang="ko-KR" altLang="en-US" sz="900" dirty="0" smtClean="0">
                <a:latin typeface="원신한 Light" panose="020B0303000000000000" pitchFamily="50" charset="-127"/>
                <a:ea typeface="원신한 Light" panose="020B0303000000000000" pitchFamily="50" charset="-127"/>
              </a:rPr>
              <a:t>본인 포함 최대 </a:t>
            </a:r>
            <a:r>
              <a:rPr lang="en-US" altLang="ko-KR" sz="9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2</a:t>
            </a:r>
            <a:r>
              <a:rPr lang="ko-KR" altLang="en-US" sz="900" dirty="0" smtClean="0">
                <a:latin typeface="원신한 Light" panose="020B0303000000000000" pitchFamily="50" charset="-127"/>
                <a:ea typeface="원신한 Light" panose="020B0303000000000000" pitchFamily="50" charset="-127"/>
              </a:rPr>
              <a:t>명 동반 신청 가능</a:t>
            </a:r>
            <a:endParaRPr lang="en-US" altLang="ko-KR" sz="900" dirty="0" smtClean="0"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859730" y="7350241"/>
            <a:ext cx="2160240" cy="2474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84286" y="8620143"/>
            <a:ext cx="633568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▣ </a:t>
            </a:r>
            <a:r>
              <a:rPr lang="ko-KR" altLang="en-US" sz="1300" dirty="0" err="1">
                <a:latin typeface="원신한 Medium" panose="020B0603000000000000" pitchFamily="50" charset="-127"/>
                <a:ea typeface="원신한 Medium" panose="020B0603000000000000" pitchFamily="50" charset="-127"/>
              </a:rPr>
              <a:t>연금라운지</a:t>
            </a:r>
            <a:r>
              <a:rPr lang="ko-KR" altLang="en-US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 전화 </a:t>
            </a:r>
            <a:r>
              <a:rPr lang="ko-KR" altLang="en-US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예약</a:t>
            </a:r>
            <a:endParaRPr lang="en-US" altLang="ko-KR" sz="1300" dirty="0" smtClean="0"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    ☎ 052-933-7817 (</a:t>
            </a:r>
            <a:r>
              <a:rPr lang="ko-KR" altLang="en-US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박해진 팀장</a:t>
            </a:r>
            <a: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) </a:t>
            </a:r>
            <a:r>
              <a:rPr lang="en-US" altLang="ko-KR" sz="13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☎ </a:t>
            </a:r>
            <a: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052-933-7818 (</a:t>
            </a:r>
            <a:r>
              <a:rPr lang="ko-KR" altLang="en-US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이애진 수석</a:t>
            </a:r>
            <a: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▣ 위치</a:t>
            </a:r>
            <a: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: </a:t>
            </a:r>
            <a:r>
              <a:rPr lang="ko-KR" altLang="en-US" sz="1300" dirty="0"/>
              <a:t>울산 남구 </a:t>
            </a:r>
            <a:r>
              <a:rPr lang="ko-KR" altLang="en-US" sz="1300" dirty="0" err="1"/>
              <a:t>삼산로</a:t>
            </a:r>
            <a:r>
              <a:rPr lang="ko-KR" altLang="en-US" sz="1300" dirty="0"/>
              <a:t> </a:t>
            </a:r>
            <a:r>
              <a:rPr lang="en-US" altLang="ko-KR" sz="1300" dirty="0"/>
              <a:t>172(</a:t>
            </a:r>
            <a:r>
              <a:rPr lang="ko-KR" altLang="en-US" sz="1300" dirty="0" err="1"/>
              <a:t>달동</a:t>
            </a:r>
            <a:r>
              <a:rPr lang="en-US" altLang="ko-KR" sz="1300" dirty="0"/>
              <a:t>) 2</a:t>
            </a:r>
            <a:r>
              <a:rPr lang="ko-KR" altLang="en-US" sz="1300" dirty="0" smtClean="0"/>
              <a:t>층</a:t>
            </a:r>
            <a:endParaRPr lang="en-US" altLang="ko-KR" sz="1300" dirty="0" smtClean="0"/>
          </a:p>
          <a:p>
            <a:pPr>
              <a:lnSpc>
                <a:spcPct val="150000"/>
              </a:lnSpc>
            </a:pPr>
            <a:r>
              <a:rPr lang="en-US" altLang="ko-KR" sz="1300" dirty="0" smtClean="0"/>
              <a:t>          </a:t>
            </a:r>
            <a:r>
              <a:rPr lang="ko-KR" altLang="en-US" sz="1300" dirty="0" err="1" smtClean="0"/>
              <a:t>신한은행</a:t>
            </a:r>
            <a:r>
              <a:rPr lang="ko-KR" altLang="en-US" sz="1300" dirty="0" smtClean="0"/>
              <a:t> </a:t>
            </a:r>
            <a:r>
              <a:rPr lang="en-US" altLang="ko-KR" sz="1300" dirty="0"/>
              <a:t>(</a:t>
            </a:r>
            <a:r>
              <a:rPr lang="ko-KR" altLang="en-US" sz="1300" dirty="0"/>
              <a:t>구</a:t>
            </a:r>
            <a:r>
              <a:rPr lang="en-US" altLang="ko-KR" sz="1300" dirty="0"/>
              <a:t>)</a:t>
            </a:r>
            <a:r>
              <a:rPr lang="ko-KR" altLang="en-US" sz="1300" dirty="0" smtClean="0"/>
              <a:t>울산중앙지점</a:t>
            </a:r>
            <a:r>
              <a:rPr lang="en-US" altLang="ko-KR" sz="1300" dirty="0" smtClean="0"/>
              <a:t>/ </a:t>
            </a:r>
            <a:r>
              <a:rPr lang="ko-KR" altLang="en-US" sz="1300" dirty="0"/>
              <a:t>현대해상 사거리에서 </a:t>
            </a:r>
            <a:r>
              <a:rPr lang="ko-KR" altLang="en-US" sz="1300" dirty="0" smtClean="0"/>
              <a:t>법원 방향 </a:t>
            </a:r>
            <a:r>
              <a:rPr lang="en-US" altLang="ko-KR" sz="1300" dirty="0"/>
              <a:t>200m</a:t>
            </a:r>
            <a:endParaRPr lang="ko-KR" altLang="en-US" sz="1300" dirty="0"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0254" y="3186460"/>
            <a:ext cx="576810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신한은행에서 운영하는 </a:t>
            </a:r>
            <a: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1:1 </a:t>
            </a:r>
            <a:r>
              <a:rPr lang="ko-KR" altLang="en-US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>맞춤형 자산관리 상담 공간</a:t>
            </a:r>
            <a: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  <a:t/>
            </a:r>
            <a:br>
              <a:rPr lang="en-US" altLang="ko-KR" sz="1300" dirty="0" smtClean="0">
                <a:latin typeface="원신한 Medium" panose="020B0603000000000000" pitchFamily="50" charset="-127"/>
                <a:ea typeface="원신한 Medium" panose="020B0603000000000000" pitchFamily="50" charset="-127"/>
              </a:rPr>
            </a:b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▣ 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연금 </a:t>
            </a:r>
            <a:r>
              <a:rPr lang="ko-KR" altLang="en-US" sz="1300" dirty="0" err="1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종합컨설팅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  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▣ 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노후 자산관리  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▣ 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주택연금 심화 상담 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/>
            </a:r>
            <a:b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</a:br>
            <a:r>
              <a:rPr lang="en-US" altLang="ko-KR" sz="1300" dirty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▣ </a:t>
            </a:r>
            <a:r>
              <a:rPr lang="ko-KR" altLang="en-US" sz="1300" dirty="0" err="1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평생소득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(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생활비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)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 설계  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▣ 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상속 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•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 증여 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 ▣ 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세미나 </a:t>
            </a:r>
            <a:r>
              <a:rPr lang="en-US" altLang="ko-KR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• </a:t>
            </a:r>
            <a:r>
              <a:rPr lang="ko-KR" altLang="en-US" sz="1300" dirty="0" err="1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원데이</a:t>
            </a:r>
            <a:r>
              <a:rPr lang="ko-KR" altLang="en-US" sz="1300" dirty="0" smtClean="0">
                <a:solidFill>
                  <a:srgbClr val="0000FF"/>
                </a:solidFill>
                <a:latin typeface="원신한 Medium" panose="020B0603000000000000" pitchFamily="50" charset="-127"/>
                <a:ea typeface="원신한 Medium" panose="020B0603000000000000" pitchFamily="50" charset="-127"/>
              </a:rPr>
              <a:t> 클래스 제공</a:t>
            </a:r>
            <a:endParaRPr lang="ko-KR" altLang="en-US" sz="1300" dirty="0">
              <a:solidFill>
                <a:srgbClr val="0000FF"/>
              </a:solidFill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 rot="10800000">
            <a:off x="252238" y="9993235"/>
            <a:ext cx="7020027" cy="501366"/>
          </a:xfrm>
          <a:prstGeom prst="roundRect">
            <a:avLst/>
          </a:prstGeom>
          <a:solidFill>
            <a:srgbClr val="005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52238" y="9981858"/>
            <a:ext cx="7020028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※ </a:t>
            </a:r>
            <a:r>
              <a:rPr lang="ko-KR" altLang="en-US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원활한 상담을 위해 상담 일정은 담당 직원과 조율 후 확정됩니다</a:t>
            </a:r>
            <a:r>
              <a:rPr lang="en-US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. ※ </a:t>
            </a:r>
            <a:r>
              <a:rPr lang="ko-KR" altLang="en-US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이 안내장은 금융소비자보호에 관한 법률 등 관련 법령 및 내부통제 기준에 따른 절차를 거쳐 제공됩니다</a:t>
            </a:r>
            <a:r>
              <a:rPr lang="en-US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. ※ </a:t>
            </a:r>
            <a:r>
              <a:rPr lang="ko-KR" altLang="en-US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금융상품에 관한 계약을 체결하기 전에 금융상품 설명서 및 약관을 읽어 보시기 바랍니다</a:t>
            </a:r>
            <a:r>
              <a:rPr lang="en-US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. ※ </a:t>
            </a:r>
            <a:r>
              <a:rPr lang="ko-KR" altLang="en-US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금융소비자는 해당상품 또는 서비스에 대하여 </a:t>
            </a:r>
            <a:r>
              <a:rPr lang="ko-KR" altLang="en-US" sz="800" dirty="0" err="1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설명받을</a:t>
            </a:r>
            <a:r>
              <a:rPr lang="ko-KR" altLang="en-US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권리가 있습니다</a:t>
            </a:r>
            <a:r>
              <a:rPr lang="en-US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. ※ </a:t>
            </a:r>
            <a:r>
              <a:rPr lang="ko-KR" altLang="en-US" sz="800" dirty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기타 자세한 사항은 신한 </a:t>
            </a:r>
            <a:r>
              <a:rPr lang="ko-KR" altLang="en-US" sz="800" dirty="0" err="1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연금라운지</a:t>
            </a:r>
            <a:r>
              <a:rPr lang="ko-KR" altLang="en-US" sz="800" dirty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또는 </a:t>
            </a:r>
            <a:r>
              <a:rPr lang="ko-KR" altLang="en-US" sz="800" dirty="0" err="1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신한은행</a:t>
            </a:r>
            <a:r>
              <a:rPr lang="ko-KR" altLang="en-US" sz="800" dirty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</a:t>
            </a:r>
            <a:r>
              <a:rPr lang="ko-KR" altLang="ko-KR" sz="800" dirty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전용상담센터 1833-3327 문의하시기 바랍니다</a:t>
            </a:r>
            <a:r>
              <a:rPr lang="ko-KR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.</a:t>
            </a:r>
            <a:r>
              <a:rPr lang="en-US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※</a:t>
            </a:r>
            <a:r>
              <a:rPr lang="ko-KR" altLang="en-US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</a:t>
            </a:r>
            <a:r>
              <a:rPr lang="ko-KR" altLang="en-US" sz="800" dirty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준법감시인 </a:t>
            </a:r>
            <a:r>
              <a:rPr lang="ko-KR" altLang="en-US" sz="800" dirty="0" err="1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사전심사필</a:t>
            </a:r>
            <a:r>
              <a:rPr lang="ko-KR" altLang="en-US" sz="800" dirty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제</a:t>
            </a:r>
            <a:r>
              <a:rPr lang="en-US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2024-138831-1</a:t>
            </a:r>
            <a:r>
              <a:rPr lang="ko-KR" altLang="en-US" sz="800" dirty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호 </a:t>
            </a:r>
            <a:r>
              <a:rPr lang="en-US" altLang="ko-KR" sz="800" dirty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(2024. </a:t>
            </a:r>
            <a:r>
              <a:rPr lang="en-US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08. 19 </a:t>
            </a:r>
            <a:r>
              <a:rPr lang="en-US" altLang="ko-KR" sz="800" dirty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~ 2024. </a:t>
            </a:r>
            <a:r>
              <a:rPr lang="en-US" altLang="ko-KR" sz="800" dirty="0" smtClean="0">
                <a:solidFill>
                  <a:schemeClr val="bg1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12.31) </a:t>
            </a:r>
            <a:endParaRPr lang="en-US" altLang="ko-KR" sz="800" dirty="0">
              <a:solidFill>
                <a:schemeClr val="bg1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692732"/>
              </p:ext>
            </p:extLst>
          </p:nvPr>
        </p:nvGraphicFramePr>
        <p:xfrm>
          <a:off x="850089" y="4792060"/>
          <a:ext cx="5954878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395">
                  <a:extLst>
                    <a:ext uri="{9D8B030D-6E8A-4147-A177-3AD203B41FA5}">
                      <a16:colId xmlns:a16="http://schemas.microsoft.com/office/drawing/2014/main" val="1096635789"/>
                    </a:ext>
                  </a:extLst>
                </a:gridCol>
                <a:gridCol w="1200051">
                  <a:extLst>
                    <a:ext uri="{9D8B030D-6E8A-4147-A177-3AD203B41FA5}">
                      <a16:colId xmlns:a16="http://schemas.microsoft.com/office/drawing/2014/main" val="2831897903"/>
                    </a:ext>
                  </a:extLst>
                </a:gridCol>
                <a:gridCol w="1916378">
                  <a:extLst>
                    <a:ext uri="{9D8B030D-6E8A-4147-A177-3AD203B41FA5}">
                      <a16:colId xmlns:a16="http://schemas.microsoft.com/office/drawing/2014/main" val="1838320751"/>
                    </a:ext>
                  </a:extLst>
                </a:gridCol>
                <a:gridCol w="1972054">
                  <a:extLst>
                    <a:ext uri="{9D8B030D-6E8A-4147-A177-3AD203B41FA5}">
                      <a16:colId xmlns:a16="http://schemas.microsoft.com/office/drawing/2014/main" val="3693725880"/>
                    </a:ext>
                  </a:extLst>
                </a:gridCol>
              </a:tblGrid>
              <a:tr h="2832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날짜</a:t>
                      </a:r>
                      <a:endParaRPr lang="ko-KR" altLang="en-US" sz="1300" b="0" dirty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시간</a:t>
                      </a:r>
                      <a:endParaRPr lang="ko-KR" altLang="en-US" sz="1300" b="0" dirty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주제</a:t>
                      </a:r>
                      <a:endParaRPr lang="ko-KR" altLang="en-US" sz="1300" b="0" dirty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강사</a:t>
                      </a:r>
                      <a:endParaRPr lang="ko-KR" altLang="en-US" sz="1300" b="0" dirty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118343"/>
                  </a:ext>
                </a:extLst>
              </a:tr>
              <a:tr h="8051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9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월</a:t>
                      </a:r>
                      <a:r>
                        <a:rPr lang="en-US" altLang="ko-KR" sz="1200" b="0" baseline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 5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일</a:t>
                      </a:r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목</a:t>
                      </a:r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)</a:t>
                      </a:r>
                      <a:endParaRPr lang="ko-KR" altLang="en-US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13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시 </a:t>
                      </a:r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~ 15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시</a:t>
                      </a:r>
                      <a:endParaRPr lang="ko-KR" altLang="en-US" sz="1200" b="0" dirty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주택연금으로</a:t>
                      </a:r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준비하는 내 노후</a:t>
                      </a:r>
                    </a:p>
                    <a:p>
                      <a:pPr algn="ctr" latinLnBrk="1"/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주택금융공사</a:t>
                      </a:r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0" dirty="0" err="1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황민우과장</a:t>
                      </a:r>
                      <a:endParaRPr lang="ko-KR" altLang="en-US" sz="1200" b="0" dirty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430817"/>
                  </a:ext>
                </a:extLst>
              </a:tr>
              <a:tr h="6262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9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월</a:t>
                      </a:r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10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일</a:t>
                      </a:r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화</a:t>
                      </a:r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)</a:t>
                      </a:r>
                      <a:endParaRPr lang="ko-KR" altLang="en-US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13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시 </a:t>
                      </a:r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~ 15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2024 </a:t>
                      </a:r>
                      <a:r>
                        <a:rPr lang="ko-KR" altLang="en-US" sz="1200" b="0" dirty="0" err="1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서울아파트</a:t>
                      </a:r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부동산</a:t>
                      </a:r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)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시장 </a:t>
                      </a:r>
                      <a:r>
                        <a:rPr lang="ko-KR" altLang="en-US" sz="1200" b="0" dirty="0" err="1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트랜드의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 이해</a:t>
                      </a:r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0" dirty="0" err="1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신한은행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 일산연금라운지</a:t>
                      </a:r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0" dirty="0" err="1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상의민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 프로</a:t>
                      </a:r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  <a:p>
                      <a:pPr algn="ctr" latinLnBrk="1"/>
                      <a:endParaRPr lang="ko-KR" altLang="en-US" sz="1200" b="0" dirty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203587"/>
                  </a:ext>
                </a:extLst>
              </a:tr>
              <a:tr h="8051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9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월</a:t>
                      </a:r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24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일</a:t>
                      </a:r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화</a:t>
                      </a:r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)</a:t>
                      </a:r>
                      <a:endParaRPr lang="ko-KR" altLang="en-US" sz="1200" b="0" dirty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13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시 </a:t>
                      </a:r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~ 15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시</a:t>
                      </a:r>
                      <a:endParaRPr lang="ko-KR" altLang="en-US" sz="1200" b="0" dirty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나는 얼마나 잘 대비하고 있을까</a:t>
                      </a:r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?</a:t>
                      </a:r>
                      <a:r>
                        <a:rPr lang="en-US" altLang="ko-KR" sz="1200" b="0" baseline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최근 보험 트렌드</a:t>
                      </a:r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  <a:p>
                      <a:pPr algn="ctr" latinLnBrk="1"/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0" dirty="0" err="1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신한라이프</a:t>
                      </a:r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0" dirty="0" err="1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최요한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 프로</a:t>
                      </a:r>
                    </a:p>
                    <a:p>
                      <a:pPr algn="ctr" latinLnBrk="1"/>
                      <a:endParaRPr lang="ko-KR" altLang="en-US" sz="1200" b="0" dirty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485248"/>
                  </a:ext>
                </a:extLst>
              </a:tr>
              <a:tr h="8051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9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월</a:t>
                      </a:r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27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일</a:t>
                      </a:r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금</a:t>
                      </a:r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)</a:t>
                      </a:r>
                      <a:endParaRPr lang="ko-KR" altLang="en-US" sz="1200" b="0" dirty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13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시 </a:t>
                      </a:r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~ 15</a:t>
                      </a: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시</a:t>
                      </a:r>
                      <a:endParaRPr lang="ko-KR" altLang="en-US" sz="1200" b="0" dirty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은퇴 전 후 꼭 알아둬야 할 </a:t>
                      </a:r>
                      <a: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/>
                      </a:r>
                      <a:br>
                        <a:rPr lang="en-US" altLang="ko-KR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</a:br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필수 </a:t>
                      </a:r>
                      <a:r>
                        <a:rPr lang="ko-KR" altLang="en-US" sz="1200" b="0" dirty="0" err="1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금융상식</a:t>
                      </a:r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0" dirty="0" err="1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유전장수</a:t>
                      </a:r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원신한 Medium" panose="020B0603000000000000" pitchFamily="50" charset="-127"/>
                          <a:ea typeface="원신한 Medium" panose="020B0603000000000000" pitchFamily="50" charset="-127"/>
                        </a:rPr>
                        <a:t>전문강사 이관석 팀장</a:t>
                      </a:r>
                    </a:p>
                    <a:p>
                      <a:pPr algn="ctr" latinLnBrk="1"/>
                      <a:endParaRPr lang="en-US" altLang="ko-KR" sz="1200" b="0" dirty="0" smtClean="0">
                        <a:latin typeface="원신한 Medium" panose="020B0603000000000000" pitchFamily="50" charset="-127"/>
                        <a:ea typeface="원신한 Medium" panose="020B0603000000000000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033088"/>
                  </a:ext>
                </a:extLst>
              </a:tr>
            </a:tbl>
          </a:graphicData>
        </a:graphic>
      </p:graphicFrame>
      <p:pic>
        <p:nvPicPr>
          <p:cNvPr id="18" name="그림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4616" y="1202928"/>
            <a:ext cx="4945823" cy="8850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967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ECM_CreateDate xmlns="74185C1B-8031-44C5-8318-4C8A6612E661" xsi:nil="true"/>
    <SECM_Author xmlns="74185C1B-8031-44C5-8318-4C8A6612E661" xsi:nil="true"/>
    <_UIVersionString xmlns="http://schemas.microsoft.com/sharepoint/v3" xsi:nil="true"/>
    <SECM_ModifiedDate xmlns="74185C1B-8031-44C5-8318-4C8A6612E661" xsi:nil="true"/>
    <SECM_ViewCnt xmlns="74185C1B-8031-44C5-8318-4C8A6612E661">0</SECM_ViewCnt>
    <SECM_DocID xmlns="74185C1B-8031-44C5-8318-4C8A6612E661" xsi:nil="true"/>
  </documentManagement>
</p:properties>
</file>

<file path=customXml/item2.xml><?xml version="1.0" encoding="utf-8"?>
<?mso-contentType ?>
<FormTemplates xmlns="http://schemas.microsoft.com/sharepoint/v3/contenttype/forms">
  <Display>SECMDocumentLibraryForm</Display>
  <Edit>SECMDocumentLibraryForm</Edit>
  <New>SECMDocumentLibraryForm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개인함 문서 컨텐츠타입" ma:contentTypeID="0x0101008B838FEDBF8F4A40B5F109F1ED7CA77200A2619496A86C1E4888488668100D5523" ma:contentTypeVersion="0" ma:contentTypeDescription="" ma:contentTypeScope="" ma:versionID="70c358c96d0b722546a51b9de23aa922">
  <xsd:schema xmlns:xsd="http://www.w3.org/2001/XMLSchema" xmlns:p="http://schemas.microsoft.com/office/2006/metadata/properties" xmlns:ns1="http://schemas.microsoft.com/sharepoint/v3" xmlns:ns2="74185C1B-8031-44C5-8318-4C8A6612E661" targetNamespace="http://schemas.microsoft.com/office/2006/metadata/properties" ma:root="true" ma:fieldsID="43dd4efbe74dd444c71b1be21a34d5bb" ns1:_="" ns2:_="">
    <xsd:import namespace="http://schemas.microsoft.com/sharepoint/v3"/>
    <xsd:import namespace="74185C1B-8031-44C5-8318-4C8A6612E661"/>
    <xsd:element name="properties">
      <xsd:complexType>
        <xsd:sequence>
          <xsd:element name="documentManagement">
            <xsd:complexType>
              <xsd:all>
                <xsd:element ref="ns1:_UIVersionString" minOccurs="0"/>
                <xsd:element ref="ns2:SECM_Author" minOccurs="0"/>
                <xsd:element ref="ns2:SECM_CreateDate" minOccurs="0"/>
                <xsd:element ref="ns2:SECM_ModifiedDate" minOccurs="0"/>
                <xsd:element ref="ns2:SECM_DocID" minOccurs="0"/>
                <xsd:element ref="ns2:SECM_ViewCn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_UIVersionString" ma:index="7" nillable="true" ma:displayName="버전" ma:internalName="_UIVersionString" ma:readOnly="false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74185C1B-8031-44C5-8318-4C8A6612E661" elementFormDefault="qualified">
    <xsd:import namespace="http://schemas.microsoft.com/office/2006/documentManagement/types"/>
    <xsd:element name="SECM_Author" ma:index="8" nillable="true" ma:displayName="소유자" ma:internalName="SECM_Author" ma:readOnly="false">
      <xsd:simpleType>
        <xsd:restriction base="dms:Unknown"/>
      </xsd:simpleType>
    </xsd:element>
    <xsd:element name="SECM_CreateDate" ma:index="9" nillable="true" ma:displayName="만든 날짜" ma:internalName="SECM_CreateDate" ma:readOnly="false">
      <xsd:simpleType>
        <xsd:restriction base="dms:Unknown"/>
      </xsd:simpleType>
    </xsd:element>
    <xsd:element name="SECM_ModifiedDate" ma:index="10" nillable="true" ma:displayName="수정된 날짜" ma:internalName="SECM_ModifiedDate" ma:readOnly="false">
      <xsd:simpleType>
        <xsd:restriction base="dms:Unknown"/>
      </xsd:simpleType>
    </xsd:element>
    <xsd:element name="SECM_DocID" ma:index="11" nillable="true" ma:displayName="문서ID" ma:internalName="SECM_DocID" ma:readOnly="false">
      <xsd:simpleType>
        <xsd:restriction base="dms:Text"/>
      </xsd:simpleType>
    </xsd:element>
    <xsd:element name="SECM_ViewCnt" ma:index="14" nillable="true" ma:displayName="조회수" ma:default="0" ma:internalName="SECM_ViewC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36485A3-A2A8-4D0D-BD0A-52ACB222B78D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sharepoint/v3"/>
    <ds:schemaRef ds:uri="http://schemas.microsoft.com/office/2006/metadata/properties"/>
    <ds:schemaRef ds:uri="74185C1B-8031-44C5-8318-4C8A6612E661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8789F87-7DE3-4BE7-88B4-D168E21F7E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E5E6FD-7D07-436A-BE13-C6B3FC77B2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4185C1B-8031-44C5-8318-4C8A6612E66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3041</TotalTime>
  <Words>265</Words>
  <Application>Microsoft Office PowerPoint</Application>
  <PresentationFormat>사용자 지정</PresentationFormat>
  <Paragraphs>47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원신한 Light</vt:lpstr>
      <vt:lpstr>원신한 Medium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shinhan</dc:creator>
  <cp:lastModifiedBy>Windows 사용자</cp:lastModifiedBy>
  <cp:revision>130</cp:revision>
  <cp:lastPrinted>2024-08-19T06:21:41Z</cp:lastPrinted>
  <dcterms:created xsi:type="dcterms:W3CDTF">2018-04-04T06:07:36Z</dcterms:created>
  <dcterms:modified xsi:type="dcterms:W3CDTF">2024-08-22T08:38:32Z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0x0101008B838FEDBF8F4A40B5F109F1ED7CA77200A2619496A86C1E4888488668100D5523</vt:lpwstr>
  </property>
</Properties>
</file>